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8" r:id="rId9"/>
    <p:sldId id="262" r:id="rId10"/>
    <p:sldId id="263" r:id="rId11"/>
    <p:sldId id="270" r:id="rId12"/>
    <p:sldId id="272" r:id="rId13"/>
  </p:sldIdLst>
  <p:sldSz cx="18288000" cy="10287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맑은 고딕" panose="020B0503020000020004" pitchFamily="50" charset="-127"/>
      <p:regular r:id="rId19"/>
      <p:bold r:id="rId20"/>
    </p:embeddedFont>
    <p:embeddedFont>
      <p:font typeface="한컴 고딕" panose="02000500000000000000" pitchFamily="2" charset="-127"/>
      <p:regular r:id="rId21"/>
      <p:bold r:id="rId22"/>
    </p:embeddedFont>
    <p:embeddedFont>
      <p:font typeface="함초롬돋움" panose="020B0604000101010101" pitchFamily="50" charset="-127"/>
      <p:regular r:id="rId23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96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D2CCC4-AD81-4DD5-B84E-0175F171E0DE}" type="datetimeFigureOut">
              <a:rPr lang="ko-KR" altLang="en-US" smtClean="0"/>
              <a:t>2023-10-11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3E7FEE-6954-41AB-87C2-9BA1E4A972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1550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Define</a:t>
            </a:r>
            <a:r>
              <a:rPr lang="ko-KR" altLang="en-US" dirty="0"/>
              <a:t>으로</a:t>
            </a:r>
            <a:r>
              <a:rPr lang="en-US" altLang="ko-KR" dirty="0"/>
              <a:t> </a:t>
            </a:r>
            <a:r>
              <a:rPr lang="ko-KR" altLang="en-US" dirty="0"/>
              <a:t>좌우와</a:t>
            </a:r>
            <a:r>
              <a:rPr lang="en-US" altLang="ko-KR" dirty="0"/>
              <a:t>, </a:t>
            </a:r>
            <a:r>
              <a:rPr lang="ko-KR" altLang="en-US" dirty="0"/>
              <a:t>바닥 높이 </a:t>
            </a:r>
            <a:r>
              <a:rPr lang="en-US" altLang="ko-KR" dirty="0"/>
              <a:t>15</a:t>
            </a:r>
            <a:r>
              <a:rPr lang="ko-KR" altLang="en-US" dirty="0"/>
              <a:t>로 고정합니다</a:t>
            </a:r>
            <a:r>
              <a:rPr lang="en-US" altLang="ko-KR" dirty="0"/>
              <a:t>. Intro</a:t>
            </a:r>
            <a:r>
              <a:rPr lang="ko-KR" altLang="en-US" dirty="0"/>
              <a:t>는 게임 </a:t>
            </a:r>
            <a:r>
              <a:rPr lang="ko-KR" altLang="en-US" dirty="0" err="1"/>
              <a:t>시작전</a:t>
            </a:r>
            <a:r>
              <a:rPr lang="ko-KR" altLang="en-US" dirty="0"/>
              <a:t> 화면 출력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E7FEE-6954-41AB-87C2-9BA1E4A972E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6575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Define</a:t>
            </a:r>
            <a:r>
              <a:rPr lang="ko-KR" altLang="en-US" dirty="0"/>
              <a:t>으로</a:t>
            </a:r>
            <a:r>
              <a:rPr lang="en-US" altLang="ko-KR" dirty="0"/>
              <a:t> </a:t>
            </a:r>
            <a:r>
              <a:rPr lang="ko-KR" altLang="en-US" dirty="0"/>
              <a:t>좌우와</a:t>
            </a:r>
            <a:r>
              <a:rPr lang="en-US" altLang="ko-KR" dirty="0"/>
              <a:t>, </a:t>
            </a:r>
            <a:r>
              <a:rPr lang="ko-KR" altLang="en-US" dirty="0"/>
              <a:t>바닥 높이 </a:t>
            </a:r>
            <a:r>
              <a:rPr lang="en-US" altLang="ko-KR" dirty="0"/>
              <a:t>15</a:t>
            </a:r>
            <a:r>
              <a:rPr lang="ko-KR" altLang="en-US" dirty="0"/>
              <a:t>로 고정합니다</a:t>
            </a:r>
            <a:r>
              <a:rPr lang="en-US" altLang="ko-KR" dirty="0"/>
              <a:t>. Intro</a:t>
            </a:r>
            <a:r>
              <a:rPr lang="ko-KR" altLang="en-US" dirty="0"/>
              <a:t>는 게임 </a:t>
            </a:r>
            <a:r>
              <a:rPr lang="ko-KR" altLang="en-US" dirty="0" err="1"/>
              <a:t>시작전</a:t>
            </a:r>
            <a:r>
              <a:rPr lang="ko-KR" altLang="en-US" dirty="0"/>
              <a:t> 화면 출력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E7FEE-6954-41AB-87C2-9BA1E4A972E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2996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E7FEE-6954-41AB-87C2-9BA1E4A972E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8010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E7FEE-6954-41AB-87C2-9BA1E4A972E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6277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E7FEE-6954-41AB-87C2-9BA1E4A972E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9181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jaimemin.tistory.com/191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2B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62275" y="2243371"/>
            <a:ext cx="11453725" cy="5295173"/>
            <a:chOff x="0" y="-47625"/>
            <a:chExt cx="15271633" cy="7060231"/>
          </a:xfrm>
        </p:grpSpPr>
        <p:sp>
          <p:nvSpPr>
            <p:cNvPr id="3" name="TextBox 3"/>
            <p:cNvSpPr txBox="1"/>
            <p:nvPr/>
          </p:nvSpPr>
          <p:spPr>
            <a:xfrm>
              <a:off x="0" y="1218867"/>
              <a:ext cx="15271633" cy="361047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12600"/>
                </a:lnSpc>
              </a:pPr>
              <a:r>
                <a:rPr lang="en-US" sz="12000" dirty="0">
                  <a:solidFill>
                    <a:srgbClr val="FFFFFF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</a:rPr>
                <a:t>Block Stack </a:t>
              </a:r>
              <a:r>
                <a:rPr lang="ko-KR" altLang="en-US" sz="12000" dirty="0">
                  <a:solidFill>
                    <a:srgbClr val="FFFFFF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</a:rPr>
                <a:t>개선</a:t>
              </a:r>
              <a:endParaRPr lang="en-US" sz="12000" dirty="0">
                <a:solidFill>
                  <a:srgbClr val="FFFFFF"/>
                </a:solidFill>
                <a:latin typeface="한컴 고딕" panose="02000500000000000000" pitchFamily="2" charset="-127"/>
                <a:ea typeface="한컴 고딕" panose="02000500000000000000" pitchFamily="2" charset="-127"/>
              </a:endParaRPr>
            </a:p>
            <a:p>
              <a:pPr>
                <a:lnSpc>
                  <a:spcPts val="8400"/>
                </a:lnSpc>
              </a:pPr>
              <a:r>
                <a:rPr lang="en-US" sz="8000" dirty="0" err="1">
                  <a:solidFill>
                    <a:srgbClr val="FFFFFF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</a:rPr>
                <a:t>예제</a:t>
              </a:r>
              <a:r>
                <a:rPr lang="en-US" sz="8000" dirty="0">
                  <a:solidFill>
                    <a:srgbClr val="FFFFFF"/>
                  </a:solidFill>
                  <a:latin typeface="한컴 고딕" panose="02000500000000000000" pitchFamily="2" charset="-127"/>
                  <a:ea typeface="한컴 고딕" panose="02000500000000000000" pitchFamily="2" charset="-127"/>
                </a:rPr>
                <a:t> 8_6_1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111540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5757134"/>
              <a:ext cx="13260217" cy="12554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14"/>
                </a:lnSpc>
              </a:pPr>
              <a:r>
                <a:rPr lang="en-US" sz="2724" dirty="0" err="1">
                  <a:solidFill>
                    <a:srgbClr val="FFFFFF"/>
                  </a:solidFill>
                  <a:ea typeface="Arita Dotum Thin"/>
                </a:rPr>
                <a:t>학번</a:t>
              </a:r>
              <a:r>
                <a:rPr lang="en-US" sz="2724" dirty="0">
                  <a:solidFill>
                    <a:srgbClr val="FFFFFF"/>
                  </a:solidFill>
                  <a:ea typeface="Arita Dotum Thin"/>
                </a:rPr>
                <a:t> : 2021864039</a:t>
              </a:r>
            </a:p>
            <a:p>
              <a:pPr>
                <a:lnSpc>
                  <a:spcPts val="3814"/>
                </a:lnSpc>
              </a:pPr>
              <a:r>
                <a:rPr lang="en-US" sz="2724" dirty="0" err="1">
                  <a:solidFill>
                    <a:srgbClr val="FFFFFF"/>
                  </a:solidFill>
                  <a:ea typeface="한컴 고딕" panose="02000500000000000000" pitchFamily="2" charset="-127"/>
                </a:rPr>
                <a:t>이름</a:t>
              </a:r>
              <a:r>
                <a:rPr lang="en-US" sz="2724" dirty="0">
                  <a:solidFill>
                    <a:srgbClr val="FFFFFF"/>
                  </a:solidFill>
                  <a:ea typeface="한컴 고딕" panose="02000500000000000000" pitchFamily="2" charset="-127"/>
                </a:rPr>
                <a:t> : 김태헌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-3631752" y="7479061"/>
            <a:ext cx="6558303" cy="6522531"/>
          </a:xfrm>
          <a:custGeom>
            <a:avLst/>
            <a:gdLst/>
            <a:ahLst/>
            <a:cxnLst/>
            <a:rect l="l" t="t" r="r" b="b"/>
            <a:pathLst>
              <a:path w="6558303" h="6522531">
                <a:moveTo>
                  <a:pt x="0" y="0"/>
                </a:moveTo>
                <a:lnTo>
                  <a:pt x="6558303" y="0"/>
                </a:lnTo>
                <a:lnTo>
                  <a:pt x="6558303" y="6522530"/>
                </a:lnTo>
                <a:lnTo>
                  <a:pt x="0" y="65225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14769793" y="-614405"/>
            <a:ext cx="6558303" cy="6522531"/>
          </a:xfrm>
          <a:custGeom>
            <a:avLst/>
            <a:gdLst/>
            <a:ahLst/>
            <a:cxnLst/>
            <a:rect l="l" t="t" r="r" b="b"/>
            <a:pathLst>
              <a:path w="6558303" h="6522531">
                <a:moveTo>
                  <a:pt x="0" y="0"/>
                </a:moveTo>
                <a:lnTo>
                  <a:pt x="6558303" y="0"/>
                </a:lnTo>
                <a:lnTo>
                  <a:pt x="6558303" y="6522531"/>
                </a:lnTo>
                <a:lnTo>
                  <a:pt x="0" y="65225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Freeform 8"/>
          <p:cNvSpPr/>
          <p:nvPr/>
        </p:nvSpPr>
        <p:spPr>
          <a:xfrm>
            <a:off x="10452215" y="-4852545"/>
            <a:ext cx="6558303" cy="6522531"/>
          </a:xfrm>
          <a:custGeom>
            <a:avLst/>
            <a:gdLst/>
            <a:ahLst/>
            <a:cxnLst/>
            <a:rect l="l" t="t" r="r" b="b"/>
            <a:pathLst>
              <a:path w="6558303" h="6522531">
                <a:moveTo>
                  <a:pt x="0" y="0"/>
                </a:moveTo>
                <a:lnTo>
                  <a:pt x="6558304" y="0"/>
                </a:lnTo>
                <a:lnTo>
                  <a:pt x="6558304" y="6522531"/>
                </a:lnTo>
                <a:lnTo>
                  <a:pt x="0" y="65225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2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995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4863" y="989408"/>
            <a:ext cx="7334860" cy="1186277"/>
            <a:chOff x="-298449" y="1476924"/>
            <a:chExt cx="9779813" cy="1581703"/>
          </a:xfrm>
        </p:grpSpPr>
        <p:sp>
          <p:nvSpPr>
            <p:cNvPr id="3" name="TextBox 3"/>
            <p:cNvSpPr txBox="1"/>
            <p:nvPr/>
          </p:nvSpPr>
          <p:spPr>
            <a:xfrm>
              <a:off x="-298449" y="1476924"/>
              <a:ext cx="9481364" cy="15335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000"/>
                </a:lnSpc>
              </a:pPr>
              <a:r>
                <a:rPr lang="en-US" sz="7500" dirty="0" err="1">
                  <a:solidFill>
                    <a:srgbClr val="FF7C64"/>
                  </a:solidFill>
                  <a:ea typeface="Seoul Namsan Condensed Light"/>
                </a:rPr>
                <a:t>변경</a:t>
              </a:r>
              <a:r>
                <a:rPr lang="en-US" sz="7500" dirty="0">
                  <a:solidFill>
                    <a:srgbClr val="FF7C64"/>
                  </a:solidFill>
                  <a:ea typeface="Seoul Namsan Condensed Light"/>
                </a:rPr>
                <a:t> 전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308057"/>
              <a:ext cx="9481364" cy="750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92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 rot="-5400000">
            <a:off x="3613833" y="5138738"/>
            <a:ext cx="11069859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10491786" y="978625"/>
            <a:ext cx="7116396" cy="1231485"/>
            <a:chOff x="-7164" y="1444587"/>
            <a:chExt cx="9488528" cy="1641980"/>
          </a:xfrm>
        </p:grpSpPr>
        <p:sp>
          <p:nvSpPr>
            <p:cNvPr id="7" name="TextBox 7"/>
            <p:cNvSpPr txBox="1"/>
            <p:nvPr/>
          </p:nvSpPr>
          <p:spPr>
            <a:xfrm>
              <a:off x="-7164" y="1444587"/>
              <a:ext cx="9481364" cy="15335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000"/>
                </a:lnSpc>
              </a:pPr>
              <a:r>
                <a:rPr lang="en-US" sz="7500" dirty="0" err="1">
                  <a:solidFill>
                    <a:srgbClr val="FF7C64"/>
                  </a:solidFill>
                  <a:ea typeface="Seoul Namsan Condensed Light"/>
                </a:rPr>
                <a:t>변경</a:t>
              </a:r>
              <a:r>
                <a:rPr lang="en-US" sz="7500" dirty="0">
                  <a:solidFill>
                    <a:srgbClr val="FF7C64"/>
                  </a:solidFill>
                  <a:ea typeface="Seoul Namsan Condensed Light"/>
                </a:rPr>
                <a:t> 후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317582"/>
              <a:ext cx="9481364" cy="7689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160"/>
                </a:lnSpc>
              </a:pPr>
              <a:endParaRPr/>
            </a:p>
          </p:txBody>
        </p:sp>
      </p:grp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5FF99744-D83E-05D4-C067-FE0123A799B1}"/>
              </a:ext>
            </a:extLst>
          </p:cNvPr>
          <p:cNvSpPr/>
          <p:nvPr/>
        </p:nvSpPr>
        <p:spPr>
          <a:xfrm>
            <a:off x="6938961" y="1029694"/>
            <a:ext cx="4419600" cy="1180416"/>
          </a:xfrm>
          <a:prstGeom prst="rightArrow">
            <a:avLst/>
          </a:prstGeom>
          <a:solidFill>
            <a:srgbClr val="FF7C64"/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변경 전 게임 플레이 영상">
            <a:hlinkClick r:id="" action="ppaction://media"/>
            <a:extLst>
              <a:ext uri="{FF2B5EF4-FFF2-40B4-BE49-F238E27FC236}">
                <a16:creationId xmlns:a16="http://schemas.microsoft.com/office/drawing/2014/main" id="{C97C131D-7065-F759-2478-DB7C18BA2A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63022" y="2476499"/>
            <a:ext cx="8099973" cy="6378729"/>
          </a:xfrm>
          <a:prstGeom prst="rect">
            <a:avLst/>
          </a:prstGeom>
        </p:spPr>
      </p:pic>
      <p:pic>
        <p:nvPicPr>
          <p:cNvPr id="10" name="변경 후 게임플레이영상">
            <a:hlinkClick r:id="" action="ppaction://media"/>
            <a:extLst>
              <a:ext uri="{FF2B5EF4-FFF2-40B4-BE49-F238E27FC236}">
                <a16:creationId xmlns:a16="http://schemas.microsoft.com/office/drawing/2014/main" id="{3B6D4E59-3068-9955-2B2F-80EDFDE17D3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501400" y="2504660"/>
            <a:ext cx="8283969" cy="63505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  <p:bldLst>
      <p:bldP spid="2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28800" y="1562100"/>
            <a:ext cx="8585998" cy="3168554"/>
            <a:chOff x="0" y="-1274453"/>
            <a:chExt cx="11447997" cy="4224739"/>
          </a:xfrm>
        </p:grpSpPr>
        <p:sp>
          <p:nvSpPr>
            <p:cNvPr id="3" name="TextBox 3"/>
            <p:cNvSpPr txBox="1"/>
            <p:nvPr/>
          </p:nvSpPr>
          <p:spPr>
            <a:xfrm>
              <a:off x="203200" y="-1274453"/>
              <a:ext cx="11244797" cy="17364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149"/>
                </a:lnSpc>
              </a:pPr>
              <a:r>
                <a:rPr lang="ko-KR" altLang="en-US" sz="10149" dirty="0">
                  <a:solidFill>
                    <a:schemeClr val="accent5"/>
                  </a:solidFill>
                  <a:ea typeface="Seoul Namsan Condensed Light"/>
                </a:rPr>
                <a:t>출처</a:t>
              </a:r>
              <a:endParaRPr lang="en-US" sz="10149" dirty="0">
                <a:solidFill>
                  <a:schemeClr val="accent5"/>
                </a:solidFill>
                <a:ea typeface="Seoul Namsan Condensed Light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680083"/>
              <a:ext cx="11244797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endParaRPr lang="en-US" sz="3000" dirty="0">
                <a:solidFill>
                  <a:srgbClr val="FF7C64"/>
                </a:solidFill>
                <a:ea typeface="Arita Dotum Semi-Bold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585211"/>
              <a:ext cx="11244797" cy="1365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59080" lvl="1">
                <a:lnSpc>
                  <a:spcPts val="4224"/>
                </a:lnSpc>
              </a:pPr>
              <a:r>
                <a:rPr lang="en-US" sz="3000" dirty="0">
                  <a:solidFill>
                    <a:srgbClr val="102B30"/>
                  </a:solidFill>
                  <a:ea typeface="Arita Dotum Thin"/>
                  <a:hlinkClick r:id="rId2"/>
                </a:rPr>
                <a:t>https://jaimemin.tistory.com/191</a:t>
              </a:r>
              <a:endParaRPr lang="en-US" sz="3000" dirty="0">
                <a:solidFill>
                  <a:srgbClr val="102B30"/>
                </a:solidFill>
                <a:ea typeface="Arita Dotum Thin"/>
              </a:endParaRPr>
            </a:p>
            <a:p>
              <a:pPr marL="259080" lvl="1">
                <a:lnSpc>
                  <a:spcPts val="4224"/>
                </a:lnSpc>
              </a:pPr>
              <a:endParaRPr lang="en-US" sz="2400" dirty="0">
                <a:solidFill>
                  <a:srgbClr val="102B30"/>
                </a:solidFill>
                <a:ea typeface="Arita Dotum Thin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>
            <a:off x="9601200" y="1562100"/>
            <a:ext cx="7734300" cy="7339093"/>
          </a:xfrm>
          <a:custGeom>
            <a:avLst/>
            <a:gdLst/>
            <a:ahLst/>
            <a:cxnLst/>
            <a:rect l="l" t="t" r="r" b="b"/>
            <a:pathLst>
              <a:path w="6402031" h="6367110">
                <a:moveTo>
                  <a:pt x="0" y="0"/>
                </a:moveTo>
                <a:lnTo>
                  <a:pt x="6402031" y="0"/>
                </a:lnTo>
                <a:lnTo>
                  <a:pt x="6402031" y="6367111"/>
                </a:lnTo>
                <a:lnTo>
                  <a:pt x="0" y="63671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39705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914400" y="723900"/>
            <a:ext cx="8433598" cy="13023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149"/>
              </a:lnSpc>
            </a:pPr>
            <a:r>
              <a:rPr lang="ko-KR" altLang="en-US" sz="10149" dirty="0">
                <a:solidFill>
                  <a:schemeClr val="accent5"/>
                </a:solidFill>
                <a:ea typeface="Seoul Namsan Condensed Light"/>
              </a:rPr>
              <a:t>점수</a:t>
            </a:r>
            <a:endParaRPr lang="en-US" sz="10149" dirty="0">
              <a:solidFill>
                <a:schemeClr val="accent5"/>
              </a:solidFill>
              <a:ea typeface="Seoul Namsan Condensed Light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41001" y="2487260"/>
            <a:ext cx="8433598" cy="265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9080" lvl="1">
              <a:lnSpc>
                <a:spcPts val="4224"/>
              </a:lnSpc>
            </a:pPr>
            <a:r>
              <a:rPr lang="ko-KR" altLang="en-US" sz="3000" dirty="0">
                <a:solidFill>
                  <a:srgbClr val="102B30"/>
                </a:solidFill>
                <a:ea typeface="Arita Dotum Thin"/>
              </a:rPr>
              <a:t>폰트 </a:t>
            </a:r>
            <a:r>
              <a:rPr lang="en-US" altLang="ko-KR" sz="3000" dirty="0">
                <a:solidFill>
                  <a:srgbClr val="102B30"/>
                </a:solidFill>
                <a:ea typeface="Arita Dotum Thin"/>
              </a:rPr>
              <a:t>: 1</a:t>
            </a:r>
            <a:r>
              <a:rPr lang="ko-KR" altLang="en-US" sz="3000" dirty="0">
                <a:solidFill>
                  <a:srgbClr val="102B30"/>
                </a:solidFill>
                <a:ea typeface="Arita Dotum Thin"/>
              </a:rPr>
              <a:t>점</a:t>
            </a:r>
            <a:endParaRPr lang="en-US" altLang="ko-KR" sz="3000" dirty="0">
              <a:solidFill>
                <a:srgbClr val="102B30"/>
              </a:solidFill>
              <a:ea typeface="Arita Dotum Thin"/>
            </a:endParaRPr>
          </a:p>
          <a:p>
            <a:pPr marL="259080" lvl="1">
              <a:lnSpc>
                <a:spcPts val="4224"/>
              </a:lnSpc>
            </a:pPr>
            <a:endParaRPr lang="en-US" altLang="ko-KR" sz="3000" dirty="0">
              <a:solidFill>
                <a:srgbClr val="102B30"/>
              </a:solidFill>
              <a:ea typeface="Arita Dotum Thin"/>
            </a:endParaRPr>
          </a:p>
          <a:p>
            <a:pPr marL="259080" lvl="1">
              <a:lnSpc>
                <a:spcPts val="4224"/>
              </a:lnSpc>
            </a:pPr>
            <a:r>
              <a:rPr lang="ko-KR" altLang="en-US" sz="3000" dirty="0">
                <a:solidFill>
                  <a:srgbClr val="102B30"/>
                </a:solidFill>
                <a:ea typeface="Arita Dotum Thin"/>
              </a:rPr>
              <a:t>애니메이션 </a:t>
            </a:r>
            <a:r>
              <a:rPr lang="en-US" altLang="ko-KR" sz="3000" dirty="0">
                <a:solidFill>
                  <a:srgbClr val="102B30"/>
                </a:solidFill>
                <a:ea typeface="Arita Dotum Thin"/>
              </a:rPr>
              <a:t>: 1</a:t>
            </a:r>
            <a:r>
              <a:rPr lang="ko-KR" altLang="en-US" sz="3000" dirty="0">
                <a:solidFill>
                  <a:srgbClr val="102B30"/>
                </a:solidFill>
                <a:ea typeface="Arita Dotum Thin"/>
              </a:rPr>
              <a:t>점</a:t>
            </a:r>
            <a:endParaRPr lang="en-US" altLang="ko-KR" sz="3000" dirty="0">
              <a:solidFill>
                <a:srgbClr val="102B30"/>
              </a:solidFill>
              <a:ea typeface="Arita Dotum Thin"/>
            </a:endParaRPr>
          </a:p>
          <a:p>
            <a:pPr marL="259080" lvl="1">
              <a:lnSpc>
                <a:spcPts val="4224"/>
              </a:lnSpc>
            </a:pPr>
            <a:endParaRPr lang="en-US" altLang="ko-KR" sz="3000" dirty="0">
              <a:solidFill>
                <a:srgbClr val="102B30"/>
              </a:solidFill>
              <a:ea typeface="Arita Dotum Thin"/>
            </a:endParaRPr>
          </a:p>
          <a:p>
            <a:pPr marL="259080" lvl="1">
              <a:lnSpc>
                <a:spcPts val="4224"/>
              </a:lnSpc>
            </a:pPr>
            <a:r>
              <a:rPr lang="ko-KR" altLang="en-US" sz="3000" dirty="0">
                <a:solidFill>
                  <a:srgbClr val="102B30"/>
                </a:solidFill>
                <a:ea typeface="Arita Dotum Thin"/>
              </a:rPr>
              <a:t>동영상 </a:t>
            </a:r>
            <a:r>
              <a:rPr lang="en-US" altLang="ko-KR" sz="3000" dirty="0">
                <a:solidFill>
                  <a:srgbClr val="102B30"/>
                </a:solidFill>
                <a:ea typeface="Arita Dotum Thin"/>
              </a:rPr>
              <a:t>: 1</a:t>
            </a:r>
            <a:r>
              <a:rPr lang="ko-KR" altLang="en-US" sz="3000" dirty="0">
                <a:solidFill>
                  <a:srgbClr val="102B30"/>
                </a:solidFill>
                <a:ea typeface="Arita Dotum Thin"/>
              </a:rPr>
              <a:t>점</a:t>
            </a:r>
            <a:endParaRPr lang="en-US" sz="3000" dirty="0">
              <a:solidFill>
                <a:srgbClr val="102B30"/>
              </a:solidFill>
              <a:ea typeface="Arita Dotum Thin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9601200" y="1562100"/>
            <a:ext cx="7734300" cy="7339093"/>
          </a:xfrm>
          <a:custGeom>
            <a:avLst/>
            <a:gdLst/>
            <a:ahLst/>
            <a:cxnLst/>
            <a:rect l="l" t="t" r="r" b="b"/>
            <a:pathLst>
              <a:path w="6402031" h="6367110">
                <a:moveTo>
                  <a:pt x="0" y="0"/>
                </a:moveTo>
                <a:lnTo>
                  <a:pt x="6402031" y="0"/>
                </a:lnTo>
                <a:lnTo>
                  <a:pt x="6402031" y="6367111"/>
                </a:lnTo>
                <a:lnTo>
                  <a:pt x="0" y="63671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5683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28800" y="1562100"/>
            <a:ext cx="8585998" cy="6400208"/>
            <a:chOff x="0" y="-1274453"/>
            <a:chExt cx="11447997" cy="8533610"/>
          </a:xfrm>
        </p:grpSpPr>
        <p:sp>
          <p:nvSpPr>
            <p:cNvPr id="3" name="TextBox 3"/>
            <p:cNvSpPr txBox="1"/>
            <p:nvPr/>
          </p:nvSpPr>
          <p:spPr>
            <a:xfrm>
              <a:off x="203200" y="-1274453"/>
              <a:ext cx="11244797" cy="17364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149"/>
                </a:lnSpc>
              </a:pPr>
              <a:r>
                <a:rPr lang="en-US" sz="10149" dirty="0" err="1">
                  <a:solidFill>
                    <a:schemeClr val="accent5"/>
                  </a:solidFill>
                  <a:ea typeface="Seoul Namsan Condensed Light"/>
                </a:rPr>
                <a:t>목차</a:t>
              </a:r>
              <a:endParaRPr lang="en-US" sz="10149" dirty="0">
                <a:solidFill>
                  <a:schemeClr val="accent5"/>
                </a:solidFill>
                <a:ea typeface="Seoul Namsan Condensed Light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680083"/>
              <a:ext cx="11244797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endParaRPr lang="en-US" sz="3000" dirty="0">
                <a:solidFill>
                  <a:srgbClr val="FF7C64"/>
                </a:solidFill>
                <a:ea typeface="Arita Dotum Semi-Bold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585211"/>
              <a:ext cx="11244797" cy="56739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>
                <a:lnSpc>
                  <a:spcPts val="4224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102B30"/>
                  </a:solidFill>
                  <a:ea typeface="Arita Dotum Thin"/>
                </a:rPr>
                <a:t>프로그램</a:t>
              </a:r>
              <a:r>
                <a:rPr lang="en-US" sz="3000" dirty="0">
                  <a:solidFill>
                    <a:srgbClr val="102B30"/>
                  </a:solidFill>
                  <a:ea typeface="Arita Dotum Thin"/>
                </a:rPr>
                <a:t> </a:t>
              </a:r>
              <a:r>
                <a:rPr lang="ko-KR" altLang="en-US" sz="3000" dirty="0">
                  <a:solidFill>
                    <a:srgbClr val="102B30"/>
                  </a:solidFill>
                  <a:ea typeface="Arita Dotum Thin"/>
                </a:rPr>
                <a:t>개선점</a:t>
              </a:r>
              <a:endParaRPr lang="en-US" altLang="ko-KR" sz="3000" dirty="0">
                <a:solidFill>
                  <a:srgbClr val="102B30"/>
                </a:solidFill>
                <a:ea typeface="Arita Dotum Thin"/>
              </a:endParaRPr>
            </a:p>
            <a:p>
              <a:pPr marL="518160" lvl="1" indent="-259080">
                <a:lnSpc>
                  <a:spcPts val="4224"/>
                </a:lnSpc>
                <a:buFont typeface="Arial"/>
                <a:buChar char="•"/>
              </a:pPr>
              <a:endParaRPr lang="en-US" sz="3000" dirty="0">
                <a:solidFill>
                  <a:srgbClr val="102B30"/>
                </a:solidFill>
                <a:ea typeface="Arita Dotum Thin"/>
              </a:endParaRPr>
            </a:p>
            <a:p>
              <a:pPr marL="518160" lvl="1" indent="-259080">
                <a:lnSpc>
                  <a:spcPts val="4224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102B30"/>
                  </a:solidFill>
                  <a:ea typeface="Arita Dotum Thin"/>
                </a:rPr>
                <a:t>코드</a:t>
              </a:r>
              <a:r>
                <a:rPr lang="en-US" sz="3000" dirty="0">
                  <a:solidFill>
                    <a:srgbClr val="102B30"/>
                  </a:solidFill>
                  <a:ea typeface="Arita Dotum Thin"/>
                </a:rPr>
                <a:t> </a:t>
              </a:r>
              <a:r>
                <a:rPr lang="ko-KR" altLang="en-US" sz="3000" dirty="0">
                  <a:solidFill>
                    <a:srgbClr val="102B30"/>
                  </a:solidFill>
                  <a:ea typeface="Arita Dotum Thin"/>
                </a:rPr>
                <a:t>설명</a:t>
              </a:r>
              <a:endParaRPr lang="en-US" altLang="ko-KR" sz="3000" dirty="0">
                <a:solidFill>
                  <a:srgbClr val="102B30"/>
                </a:solidFill>
                <a:ea typeface="Arita Dotum Thin"/>
              </a:endParaRPr>
            </a:p>
            <a:p>
              <a:pPr marL="518160" lvl="1" indent="-259080">
                <a:lnSpc>
                  <a:spcPts val="4224"/>
                </a:lnSpc>
                <a:buFont typeface="Arial"/>
                <a:buChar char="•"/>
              </a:pPr>
              <a:endParaRPr lang="en-US" sz="3000" dirty="0">
                <a:solidFill>
                  <a:srgbClr val="102B30"/>
                </a:solidFill>
                <a:ea typeface="Arita Dotum Thin"/>
              </a:endParaRPr>
            </a:p>
            <a:p>
              <a:pPr marL="518160" lvl="1" indent="-259080">
                <a:lnSpc>
                  <a:spcPts val="4224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102B30"/>
                  </a:solidFill>
                  <a:ea typeface="Arita Dotum Thin"/>
                </a:rPr>
                <a:t>실행</a:t>
              </a:r>
              <a:r>
                <a:rPr lang="en-US" sz="3000" dirty="0">
                  <a:solidFill>
                    <a:srgbClr val="102B30"/>
                  </a:solidFill>
                  <a:ea typeface="Arita Dotum Thin"/>
                </a:rPr>
                <a:t> </a:t>
              </a:r>
              <a:r>
                <a:rPr lang="en-US" sz="3000" dirty="0" err="1">
                  <a:solidFill>
                    <a:srgbClr val="102B30"/>
                  </a:solidFill>
                  <a:ea typeface="Arita Dotum Thin"/>
                </a:rPr>
                <a:t>화면</a:t>
              </a:r>
              <a:endParaRPr lang="en-US" sz="3000" dirty="0">
                <a:solidFill>
                  <a:srgbClr val="102B30"/>
                </a:solidFill>
                <a:ea typeface="Arita Dotum Thin"/>
              </a:endParaRPr>
            </a:p>
            <a:p>
              <a:pPr marL="518160" lvl="1" indent="-259080">
                <a:lnSpc>
                  <a:spcPts val="4224"/>
                </a:lnSpc>
                <a:buFont typeface="Arial"/>
                <a:buChar char="•"/>
              </a:pPr>
              <a:endParaRPr lang="en-US" sz="3000" dirty="0">
                <a:solidFill>
                  <a:srgbClr val="102B30"/>
                </a:solidFill>
                <a:ea typeface="Arita Dotum Thin"/>
              </a:endParaRPr>
            </a:p>
            <a:p>
              <a:pPr marL="518160" lvl="1" indent="-259080">
                <a:lnSpc>
                  <a:spcPts val="4224"/>
                </a:lnSpc>
                <a:buFont typeface="Arial"/>
                <a:buChar char="•"/>
              </a:pPr>
              <a:r>
                <a:rPr lang="ko-KR" altLang="en-US" sz="3000" dirty="0">
                  <a:solidFill>
                    <a:srgbClr val="102B30"/>
                  </a:solidFill>
                  <a:ea typeface="Arita Dotum Thin"/>
                </a:rPr>
                <a:t>추가 개선점</a:t>
              </a:r>
              <a:endParaRPr lang="en-US" sz="3000" dirty="0">
                <a:solidFill>
                  <a:srgbClr val="102B30"/>
                </a:solidFill>
                <a:ea typeface="Arita Dotum Thin"/>
              </a:endParaRPr>
            </a:p>
            <a:p>
              <a:pPr marL="259080" lvl="1">
                <a:lnSpc>
                  <a:spcPts val="4224"/>
                </a:lnSpc>
              </a:pPr>
              <a:endParaRPr lang="en-US" sz="2400" dirty="0">
                <a:solidFill>
                  <a:srgbClr val="102B30"/>
                </a:solidFill>
                <a:ea typeface="Arita Dotum Thin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>
            <a:off x="9601200" y="1562100"/>
            <a:ext cx="7734300" cy="7339093"/>
          </a:xfrm>
          <a:custGeom>
            <a:avLst/>
            <a:gdLst/>
            <a:ahLst/>
            <a:cxnLst/>
            <a:rect l="l" t="t" r="r" b="b"/>
            <a:pathLst>
              <a:path w="6402031" h="6367110">
                <a:moveTo>
                  <a:pt x="0" y="0"/>
                </a:moveTo>
                <a:lnTo>
                  <a:pt x="6402031" y="0"/>
                </a:lnTo>
                <a:lnTo>
                  <a:pt x="6402031" y="6367111"/>
                </a:lnTo>
                <a:lnTo>
                  <a:pt x="0" y="63671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2B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8288" y="809098"/>
            <a:ext cx="10473417" cy="2457178"/>
            <a:chOff x="0" y="-163605"/>
            <a:chExt cx="13964556" cy="3276238"/>
          </a:xfrm>
        </p:grpSpPr>
        <p:sp>
          <p:nvSpPr>
            <p:cNvPr id="3" name="TextBox 3"/>
            <p:cNvSpPr txBox="1"/>
            <p:nvPr/>
          </p:nvSpPr>
          <p:spPr>
            <a:xfrm>
              <a:off x="0" y="-163605"/>
              <a:ext cx="13964556" cy="19907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1760"/>
                </a:lnSpc>
              </a:pPr>
              <a:r>
                <a:rPr lang="en-US" sz="9800" dirty="0" err="1">
                  <a:solidFill>
                    <a:srgbClr val="FF7C64"/>
                  </a:solidFill>
                  <a:ea typeface="Seoul Namsan Condensed Light"/>
                </a:rPr>
                <a:t>프로그램</a:t>
              </a:r>
              <a:r>
                <a:rPr lang="en-US" sz="9800" dirty="0">
                  <a:solidFill>
                    <a:srgbClr val="FF7C64"/>
                  </a:solidFill>
                  <a:ea typeface="Seoul Namsan Condensed Light"/>
                </a:rPr>
                <a:t> </a:t>
              </a:r>
              <a:r>
                <a:rPr lang="ko-KR" altLang="en-US" sz="9800" dirty="0" err="1">
                  <a:solidFill>
                    <a:srgbClr val="FF7C64"/>
                  </a:solidFill>
                  <a:ea typeface="Seoul Namsan Condensed Light"/>
                </a:rPr>
                <a:t>변경점</a:t>
              </a:r>
              <a:endParaRPr lang="en-US" sz="9800" dirty="0">
                <a:solidFill>
                  <a:srgbClr val="FF7C64"/>
                </a:solidFill>
                <a:ea typeface="Seoul Namsan Condensed Light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314037"/>
              <a:ext cx="13964556" cy="7985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987"/>
                </a:lnSpc>
              </a:pPr>
              <a:endParaRPr lang="en-US" sz="3324" dirty="0">
                <a:solidFill>
                  <a:srgbClr val="FFFFFF"/>
                </a:solidFill>
                <a:latin typeface="한컴 고딕" panose="02000500000000000000" pitchFamily="2" charset="-127"/>
                <a:ea typeface="한컴 고딕" panose="02000500000000000000" pitchFamily="2" charset="-127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-1697176" y="2743202"/>
            <a:ext cx="6822551" cy="4800595"/>
          </a:xfrm>
          <a:custGeom>
            <a:avLst/>
            <a:gdLst/>
            <a:ahLst/>
            <a:cxnLst/>
            <a:rect l="l" t="t" r="r" b="b"/>
            <a:pathLst>
              <a:path w="6822551" h="4800595">
                <a:moveTo>
                  <a:pt x="0" y="0"/>
                </a:moveTo>
                <a:lnTo>
                  <a:pt x="6822552" y="0"/>
                </a:lnTo>
                <a:lnTo>
                  <a:pt x="6822552" y="4800596"/>
                </a:lnTo>
                <a:lnTo>
                  <a:pt x="0" y="48005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3AA51F-2DF7-30A2-7537-B0B5DC7DC0D3}"/>
              </a:ext>
            </a:extLst>
          </p:cNvPr>
          <p:cNvSpPr txBox="1"/>
          <p:nvPr/>
        </p:nvSpPr>
        <p:spPr>
          <a:xfrm>
            <a:off x="5592563" y="3536339"/>
            <a:ext cx="3352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 err="1">
                <a:solidFill>
                  <a:schemeClr val="bg1"/>
                </a:solidFill>
              </a:rPr>
              <a:t>아무키나</a:t>
            </a:r>
            <a:r>
              <a:rPr lang="ko-KR" altLang="en-US" sz="2500" dirty="0">
                <a:solidFill>
                  <a:schemeClr val="bg1"/>
                </a:solidFill>
              </a:rPr>
              <a:t> 누르면 실행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E733CE-F935-DB56-6F77-6D93864EB87E}"/>
              </a:ext>
            </a:extLst>
          </p:cNvPr>
          <p:cNvSpPr txBox="1"/>
          <p:nvPr/>
        </p:nvSpPr>
        <p:spPr>
          <a:xfrm>
            <a:off x="12669176" y="3536339"/>
            <a:ext cx="31242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solidFill>
                  <a:schemeClr val="bg1"/>
                </a:solidFill>
              </a:rPr>
              <a:t>난이도 선택 후 실행</a:t>
            </a: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2F260748-B65B-0CC9-B8B3-014257E2EE00}"/>
              </a:ext>
            </a:extLst>
          </p:cNvPr>
          <p:cNvSpPr/>
          <p:nvPr/>
        </p:nvSpPr>
        <p:spPr>
          <a:xfrm>
            <a:off x="10220788" y="3393866"/>
            <a:ext cx="1828800" cy="762000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3F69028-2D9D-84B6-7FD7-ED2776F313A6}"/>
              </a:ext>
            </a:extLst>
          </p:cNvPr>
          <p:cNvSpPr txBox="1"/>
          <p:nvPr/>
        </p:nvSpPr>
        <p:spPr>
          <a:xfrm>
            <a:off x="12669176" y="4832095"/>
            <a:ext cx="32004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solidFill>
                  <a:schemeClr val="bg1"/>
                </a:solidFill>
              </a:rPr>
              <a:t>난이도는 </a:t>
            </a:r>
            <a:r>
              <a:rPr lang="en-US" altLang="ko-KR" sz="2500" dirty="0">
                <a:solidFill>
                  <a:schemeClr val="bg1"/>
                </a:solidFill>
              </a:rPr>
              <a:t>1 – 5 </a:t>
            </a:r>
            <a:r>
              <a:rPr lang="ko-KR" altLang="en-US" sz="2500" dirty="0">
                <a:solidFill>
                  <a:schemeClr val="bg1"/>
                </a:solidFill>
              </a:rPr>
              <a:t>단계</a:t>
            </a:r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A60FAEEE-E7A3-2D78-3B87-68F92114B5DA}"/>
              </a:ext>
            </a:extLst>
          </p:cNvPr>
          <p:cNvSpPr/>
          <p:nvPr/>
        </p:nvSpPr>
        <p:spPr>
          <a:xfrm>
            <a:off x="10220788" y="4667131"/>
            <a:ext cx="1828800" cy="762000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2EFFBEE-3592-88C4-5BD1-8BE525985BEC}"/>
              </a:ext>
            </a:extLst>
          </p:cNvPr>
          <p:cNvSpPr txBox="1"/>
          <p:nvPr/>
        </p:nvSpPr>
        <p:spPr>
          <a:xfrm>
            <a:off x="5592563" y="4792785"/>
            <a:ext cx="46482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solidFill>
                  <a:schemeClr val="bg1"/>
                </a:solidFill>
              </a:rPr>
              <a:t>기본 좌우 이동 속도</a:t>
            </a:r>
            <a:r>
              <a:rPr lang="en-US" altLang="ko-KR" sz="2500" dirty="0">
                <a:solidFill>
                  <a:schemeClr val="bg1"/>
                </a:solidFill>
              </a:rPr>
              <a:t>(sleep(50))</a:t>
            </a:r>
            <a:endParaRPr lang="ko-KR" altLang="en-US" sz="2500" dirty="0">
              <a:solidFill>
                <a:schemeClr val="bg1"/>
              </a:solidFill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C93D3DC6-4A8B-1877-FCFE-6D0D677628E1}"/>
              </a:ext>
            </a:extLst>
          </p:cNvPr>
          <p:cNvGrpSpPr/>
          <p:nvPr/>
        </p:nvGrpSpPr>
        <p:grpSpPr>
          <a:xfrm>
            <a:off x="5595876" y="6088541"/>
            <a:ext cx="9395012" cy="1048315"/>
            <a:chOff x="5592563" y="5751549"/>
            <a:chExt cx="9395012" cy="104831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CF2A923-F77D-E928-CC02-187A54A6C23B}"/>
                </a:ext>
              </a:extLst>
            </p:cNvPr>
            <p:cNvSpPr txBox="1"/>
            <p:nvPr/>
          </p:nvSpPr>
          <p:spPr>
            <a:xfrm>
              <a:off x="5614975" y="5751549"/>
              <a:ext cx="9372600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500" dirty="0">
                  <a:solidFill>
                    <a:schemeClr val="bg1"/>
                  </a:solidFill>
                </a:rPr>
                <a:t>난이도별 블록의 좌우 이동 속도 </a:t>
              </a:r>
              <a:r>
                <a:rPr lang="en-US" altLang="ko-KR" sz="2500" dirty="0">
                  <a:solidFill>
                    <a:schemeClr val="bg1"/>
                  </a:solidFill>
                </a:rPr>
                <a:t>(sleep</a:t>
              </a:r>
              <a:r>
                <a:rPr lang="ko-KR" altLang="en-US" sz="2500" dirty="0">
                  <a:solidFill>
                    <a:schemeClr val="bg1"/>
                  </a:solidFill>
                </a:rPr>
                <a:t>의 값</a:t>
              </a:r>
              <a:r>
                <a:rPr lang="en-US" altLang="ko-KR" sz="2500" dirty="0">
                  <a:solidFill>
                    <a:schemeClr val="bg1"/>
                  </a:solidFill>
                </a:rPr>
                <a:t>)</a:t>
              </a:r>
              <a:endParaRPr lang="ko-KR" altLang="en-US" sz="2500" dirty="0">
                <a:solidFill>
                  <a:schemeClr val="bg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661E49F-30CC-27BB-AAA7-D551BD295AC5}"/>
                </a:ext>
              </a:extLst>
            </p:cNvPr>
            <p:cNvSpPr txBox="1"/>
            <p:nvPr/>
          </p:nvSpPr>
          <p:spPr>
            <a:xfrm>
              <a:off x="5592563" y="6322810"/>
              <a:ext cx="9372600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500" dirty="0">
                  <a:solidFill>
                    <a:schemeClr val="bg1"/>
                  </a:solidFill>
                </a:rPr>
                <a:t>1</a:t>
              </a:r>
              <a:r>
                <a:rPr lang="ko-KR" altLang="en-US" sz="2500" dirty="0">
                  <a:solidFill>
                    <a:schemeClr val="bg1"/>
                  </a:solidFill>
                </a:rPr>
                <a:t>단계 </a:t>
              </a:r>
              <a:r>
                <a:rPr lang="en-US" altLang="ko-KR" sz="2500" dirty="0">
                  <a:solidFill>
                    <a:schemeClr val="bg1"/>
                  </a:solidFill>
                </a:rPr>
                <a:t>80</a:t>
              </a:r>
              <a:r>
                <a:rPr lang="ko-KR" altLang="en-US" sz="2500" dirty="0">
                  <a:solidFill>
                    <a:schemeClr val="bg1"/>
                  </a:solidFill>
                </a:rPr>
                <a:t> </a:t>
              </a:r>
              <a:r>
                <a:rPr lang="en-US" altLang="ko-KR" sz="2500" dirty="0">
                  <a:solidFill>
                    <a:schemeClr val="bg1"/>
                  </a:solidFill>
                </a:rPr>
                <a:t>| 2</a:t>
              </a:r>
              <a:r>
                <a:rPr lang="ko-KR" altLang="en-US" sz="2500" dirty="0">
                  <a:solidFill>
                    <a:schemeClr val="bg1"/>
                  </a:solidFill>
                </a:rPr>
                <a:t>단계 </a:t>
              </a:r>
              <a:r>
                <a:rPr lang="en-US" altLang="ko-KR" sz="2500" dirty="0">
                  <a:solidFill>
                    <a:schemeClr val="bg1"/>
                  </a:solidFill>
                </a:rPr>
                <a:t>60</a:t>
              </a:r>
              <a:r>
                <a:rPr lang="ko-KR" altLang="en-US" sz="2500" dirty="0">
                  <a:solidFill>
                    <a:schemeClr val="bg1"/>
                  </a:solidFill>
                </a:rPr>
                <a:t> </a:t>
              </a:r>
              <a:r>
                <a:rPr lang="en-US" altLang="ko-KR" sz="2500" dirty="0">
                  <a:solidFill>
                    <a:schemeClr val="bg1"/>
                  </a:solidFill>
                </a:rPr>
                <a:t>| 3</a:t>
              </a:r>
              <a:r>
                <a:rPr lang="ko-KR" altLang="en-US" sz="2500" dirty="0">
                  <a:solidFill>
                    <a:schemeClr val="bg1"/>
                  </a:solidFill>
                </a:rPr>
                <a:t>단계 </a:t>
              </a:r>
              <a:r>
                <a:rPr lang="en-US" altLang="ko-KR" sz="2500" dirty="0">
                  <a:solidFill>
                    <a:schemeClr val="bg1"/>
                  </a:solidFill>
                </a:rPr>
                <a:t>40</a:t>
              </a:r>
              <a:r>
                <a:rPr lang="ko-KR" altLang="en-US" sz="2500" dirty="0">
                  <a:solidFill>
                    <a:schemeClr val="bg1"/>
                  </a:solidFill>
                </a:rPr>
                <a:t> </a:t>
              </a:r>
              <a:r>
                <a:rPr lang="en-US" altLang="ko-KR" sz="2500" dirty="0">
                  <a:solidFill>
                    <a:schemeClr val="bg1"/>
                  </a:solidFill>
                </a:rPr>
                <a:t>| 4</a:t>
              </a:r>
              <a:r>
                <a:rPr lang="ko-KR" altLang="en-US" sz="2500" dirty="0">
                  <a:solidFill>
                    <a:schemeClr val="bg1"/>
                  </a:solidFill>
                </a:rPr>
                <a:t>단계 </a:t>
              </a:r>
              <a:r>
                <a:rPr lang="en-US" altLang="ko-KR" sz="2500" dirty="0">
                  <a:solidFill>
                    <a:schemeClr val="bg1"/>
                  </a:solidFill>
                </a:rPr>
                <a:t>20| 5</a:t>
              </a:r>
              <a:r>
                <a:rPr lang="ko-KR" altLang="en-US" sz="2500" dirty="0">
                  <a:solidFill>
                    <a:schemeClr val="bg1"/>
                  </a:solidFill>
                </a:rPr>
                <a:t>단계 </a:t>
              </a:r>
              <a:r>
                <a:rPr lang="en-US" altLang="ko-KR" sz="2500" dirty="0">
                  <a:solidFill>
                    <a:schemeClr val="bg1"/>
                  </a:solidFill>
                </a:rPr>
                <a:t>10</a:t>
              </a:r>
              <a:endParaRPr lang="ko-KR" altLang="en-US" sz="25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3" grpId="0" animBg="1"/>
      <p:bldP spid="17" grpId="0"/>
      <p:bldP spid="21" grpId="0" animBg="1"/>
      <p:bldP spid="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2798" y="593517"/>
            <a:ext cx="3986241" cy="1784837"/>
            <a:chOff x="0" y="-242367"/>
            <a:chExt cx="8882256" cy="4510842"/>
          </a:xfrm>
        </p:grpSpPr>
        <p:sp>
          <p:nvSpPr>
            <p:cNvPr id="3" name="TextBox 3"/>
            <p:cNvSpPr txBox="1"/>
            <p:nvPr/>
          </p:nvSpPr>
          <p:spPr>
            <a:xfrm>
              <a:off x="259627" y="-242367"/>
              <a:ext cx="8622629" cy="18466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 dirty="0">
                  <a:solidFill>
                    <a:srgbClr val="102B3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main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676147"/>
              <a:ext cx="8622629" cy="5923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55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9120144">
            <a:off x="-1946359" y="6487297"/>
            <a:ext cx="8476077" cy="8429844"/>
          </a:xfrm>
          <a:custGeom>
            <a:avLst/>
            <a:gdLst/>
            <a:ahLst/>
            <a:cxnLst/>
            <a:rect l="l" t="t" r="r" b="b"/>
            <a:pathLst>
              <a:path w="8476077" h="8429844">
                <a:moveTo>
                  <a:pt x="0" y="0"/>
                </a:moveTo>
                <a:lnTo>
                  <a:pt x="8476077" y="0"/>
                </a:lnTo>
                <a:lnTo>
                  <a:pt x="8476077" y="8429844"/>
                </a:lnTo>
                <a:lnTo>
                  <a:pt x="0" y="84298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4749039" y="800099"/>
            <a:ext cx="5885099" cy="7030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#include &lt;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stdio.h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&gt;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#include &lt;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stdlib.h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&gt;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#include &lt;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conio.h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&gt;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#include &lt;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windows.h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&gt;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endParaRPr lang="en-US" sz="1622" dirty="0">
              <a:solidFill>
                <a:srgbClr val="000000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#define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box_length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15 // </a:t>
            </a:r>
            <a:r>
              <a:rPr lang="ko-KR" alt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게임의 영역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ko-KR" alt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좌우 길이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#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define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box_height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15 // </a:t>
            </a:r>
            <a:r>
              <a:rPr lang="ko-KR" alt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바닥의 높이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ko-KR" alt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상하 길이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endParaRPr lang="en-US" altLang="ko-KR" sz="1622" dirty="0">
              <a:solidFill>
                <a:srgbClr val="000000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void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intro_game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(void);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void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game_control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int </a:t>
            </a:r>
            <a:r>
              <a:rPr 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void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(int x, int y);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int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left_right_move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int </a:t>
            </a:r>
            <a:r>
              <a:rPr 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void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move_down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(int x);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void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draw_rectangle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(int c, int r);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int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max_block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(void);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endParaRPr lang="en-US" sz="1622" dirty="0">
              <a:solidFill>
                <a:srgbClr val="000000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int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block_stack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[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box_length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* 2 + 1] = {0}; // </a:t>
            </a:r>
            <a:r>
              <a:rPr lang="ko-KR" alt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해당 위치의 값을 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0</a:t>
            </a:r>
            <a:r>
              <a:rPr lang="ko-KR" alt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으로 초기화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endParaRPr lang="en-US" sz="1622" dirty="0">
              <a:solidFill>
                <a:srgbClr val="000000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E7DAE596-625A-9529-B057-BC795850D5B0}"/>
              </a:ext>
            </a:extLst>
          </p:cNvPr>
          <p:cNvSpPr txBox="1"/>
          <p:nvPr/>
        </p:nvSpPr>
        <p:spPr>
          <a:xfrm>
            <a:off x="10681813" y="342900"/>
            <a:ext cx="5885099" cy="777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55"/>
              </a:lnSpc>
              <a:spcBef>
                <a:spcPct val="0"/>
              </a:spcBef>
            </a:pPr>
            <a:endParaRPr lang="ko-KR" altLang="en-US" sz="1622" dirty="0">
              <a:solidFill>
                <a:srgbClr val="000000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int main(void)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{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int </a:t>
            </a:r>
            <a:r>
              <a:rPr 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intro_game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do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{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</a:t>
            </a:r>
            <a:r>
              <a:rPr 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scanf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("%d", &amp;</a:t>
            </a:r>
            <a:r>
              <a:rPr 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if(</a:t>
            </a:r>
            <a:r>
              <a:rPr 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 &lt; 1 || </a:t>
            </a:r>
            <a:r>
              <a:rPr 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 &gt; 5)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		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{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	</a:t>
            </a:r>
            <a:r>
              <a:rPr 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잘못된 난이도 설정입니다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. 1</a:t>
            </a:r>
            <a:r>
              <a:rPr lang="ko-KR" alt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부터 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5 </a:t>
            </a:r>
            <a:r>
              <a:rPr lang="ko-KR" alt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사이의 값을 입력하세요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.\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n");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		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}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}while(</a:t>
            </a:r>
            <a:r>
              <a:rPr 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 &lt; 1 || </a:t>
            </a:r>
            <a:r>
              <a:rPr 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 &gt;5);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endParaRPr lang="en-US" sz="1622" dirty="0">
              <a:solidFill>
                <a:srgbClr val="000000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game_control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(1,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box_height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+ 3);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게임이 종료되었습니다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.\</a:t>
            </a: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n");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return 0;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6FB4EF-B7F2-91D2-CAE4-903DFA3F7434}"/>
              </a:ext>
            </a:extLst>
          </p:cNvPr>
          <p:cNvSpPr txBox="1"/>
          <p:nvPr/>
        </p:nvSpPr>
        <p:spPr>
          <a:xfrm>
            <a:off x="7256664" y="8459059"/>
            <a:ext cx="10547112" cy="147732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변경점</a:t>
            </a:r>
            <a:endParaRPr lang="en-US" altLang="ko-KR" dirty="0"/>
          </a:p>
          <a:p>
            <a:r>
              <a:rPr lang="en-US" altLang="ko-KR" dirty="0"/>
              <a:t>1. </a:t>
            </a:r>
            <a:r>
              <a:rPr lang="ko-KR" altLang="en-US" dirty="0"/>
              <a:t>함수 호출에서 </a:t>
            </a:r>
            <a:r>
              <a:rPr lang="en-US" altLang="ko-KR" dirty="0" err="1"/>
              <a:t>game_contro</a:t>
            </a:r>
            <a:r>
              <a:rPr lang="ko-KR" altLang="en-US" dirty="0"/>
              <a:t>과 </a:t>
            </a:r>
            <a:r>
              <a:rPr lang="en-US" altLang="ko-KR" dirty="0" err="1"/>
              <a:t>left_right_move</a:t>
            </a:r>
            <a:r>
              <a:rPr lang="ko-KR" altLang="en-US" dirty="0"/>
              <a:t>에서 </a:t>
            </a:r>
            <a:r>
              <a:rPr lang="en-US" altLang="ko-KR" dirty="0"/>
              <a:t>int </a:t>
            </a:r>
            <a:r>
              <a:rPr lang="en-US" altLang="ko-KR" dirty="0" err="1"/>
              <a:t>sleep_value</a:t>
            </a:r>
            <a:r>
              <a:rPr lang="en-US" altLang="ko-KR" dirty="0"/>
              <a:t> </a:t>
            </a:r>
            <a:r>
              <a:rPr lang="ko-KR" altLang="en-US" dirty="0"/>
              <a:t>값을 받음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2. Main</a:t>
            </a:r>
            <a:r>
              <a:rPr lang="ko-KR" altLang="en-US" dirty="0"/>
              <a:t>에서 난이도를 입력 받음 </a:t>
            </a:r>
            <a:r>
              <a:rPr lang="en-US" altLang="ko-KR" dirty="0"/>
              <a:t>1 – 5 </a:t>
            </a:r>
            <a:r>
              <a:rPr lang="ko-KR" altLang="en-US" dirty="0"/>
              <a:t>사이의 숫자를 입력 받고 그 이외의 숫자를 입력하면 다시 </a:t>
            </a:r>
            <a:r>
              <a:rPr lang="en-US" altLang="ko-KR" dirty="0"/>
              <a:t>print</a:t>
            </a:r>
            <a:r>
              <a:rPr lang="ko-KR" altLang="en-US" dirty="0"/>
              <a:t>문을 출력하고 </a:t>
            </a:r>
            <a:r>
              <a:rPr lang="ko-KR" altLang="en-US" dirty="0" err="1"/>
              <a:t>입력받음</a:t>
            </a:r>
            <a:endParaRPr lang="en-US" altLang="ko-K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2798" y="375672"/>
            <a:ext cx="6768995" cy="2002682"/>
            <a:chOff x="0" y="-792930"/>
            <a:chExt cx="15082868" cy="5061405"/>
          </a:xfrm>
        </p:grpSpPr>
        <p:sp>
          <p:nvSpPr>
            <p:cNvPr id="3" name="TextBox 3"/>
            <p:cNvSpPr txBox="1"/>
            <p:nvPr/>
          </p:nvSpPr>
          <p:spPr>
            <a:xfrm>
              <a:off x="872677" y="-792930"/>
              <a:ext cx="14210191" cy="350031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 dirty="0" err="1">
                  <a:solidFill>
                    <a:srgbClr val="102B3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Intro_game</a:t>
              </a:r>
              <a:endParaRPr lang="en-US" sz="9000" dirty="0">
                <a:solidFill>
                  <a:srgbClr val="102B3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676147"/>
              <a:ext cx="8622629" cy="5923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55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9120144">
            <a:off x="-1946359" y="6487297"/>
            <a:ext cx="8476077" cy="8429844"/>
          </a:xfrm>
          <a:custGeom>
            <a:avLst/>
            <a:gdLst/>
            <a:ahLst/>
            <a:cxnLst/>
            <a:rect l="l" t="t" r="r" b="b"/>
            <a:pathLst>
              <a:path w="8476077" h="8429844">
                <a:moveTo>
                  <a:pt x="0" y="0"/>
                </a:moveTo>
                <a:lnTo>
                  <a:pt x="8476077" y="0"/>
                </a:lnTo>
                <a:lnTo>
                  <a:pt x="8476077" y="8429844"/>
                </a:lnTo>
                <a:lnTo>
                  <a:pt x="0" y="84298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8458200" y="2777416"/>
            <a:ext cx="9507107" cy="44273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void </a:t>
            </a:r>
            <a:r>
              <a:rPr lang="en-US" altLang="ko-KR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intro_game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(void)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{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system("</a:t>
            </a:r>
            <a:r>
              <a:rPr lang="en-US" altLang="ko-KR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cls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");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altLang="ko-KR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블록 쌓기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\n\n");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altLang="ko-KR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블록이 좌우로 움직일 때 스페이스키를 누르면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\n");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altLang="ko-KR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블록이 떨어져 바닥에 쌓입니다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.\n\n");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altLang="ko-KR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난이도 선택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.\n");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	</a:t>
            </a:r>
            <a:r>
              <a:rPr lang="en-US" altLang="ko-KR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("1</a:t>
            </a:r>
            <a:r>
              <a:rPr lang="ko-KR" alt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단계 </a:t>
            </a:r>
            <a:r>
              <a:rPr lang="ko-KR" altLang="en-US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매우쉬움</a:t>
            </a:r>
            <a:r>
              <a:rPr lang="ko-KR" alt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| 2</a:t>
            </a:r>
            <a:r>
              <a:rPr lang="ko-KR" alt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단계 쉬움 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| 3</a:t>
            </a:r>
            <a:r>
              <a:rPr lang="ko-KR" alt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단계 보통 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| 4</a:t>
            </a:r>
            <a:r>
              <a:rPr lang="ko-KR" alt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단계 어려움 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| 5</a:t>
            </a:r>
            <a:r>
              <a:rPr lang="ko-KR" alt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단계 매우 어려움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\n"); 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altLang="ko-KR" sz="1622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난이도 설정 </a:t>
            </a:r>
            <a:r>
              <a:rPr lang="en-US" altLang="ko-KR" sz="1622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(1-5): ");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altLang="ko-KR" sz="162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getch</a:t>
            </a: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();</a:t>
            </a:r>
          </a:p>
          <a:p>
            <a:pPr>
              <a:lnSpc>
                <a:spcPts val="2855"/>
              </a:lnSpc>
              <a:spcBef>
                <a:spcPct val="0"/>
              </a:spcBef>
            </a:pPr>
            <a:r>
              <a:rPr lang="en-US" altLang="ko-KR" sz="162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6FB4EF-B7F2-91D2-CAE4-903DFA3F7434}"/>
              </a:ext>
            </a:extLst>
          </p:cNvPr>
          <p:cNvSpPr txBox="1"/>
          <p:nvPr/>
        </p:nvSpPr>
        <p:spPr>
          <a:xfrm>
            <a:off x="986117" y="3051558"/>
            <a:ext cx="4724400" cy="64633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변경점</a:t>
            </a:r>
            <a:endParaRPr lang="en-US" altLang="ko-KR" dirty="0"/>
          </a:p>
          <a:p>
            <a:r>
              <a:rPr lang="en-US" altLang="ko-KR" dirty="0"/>
              <a:t>1. </a:t>
            </a:r>
            <a:r>
              <a:rPr lang="ko-KR" altLang="en-US" dirty="0"/>
              <a:t>난이도 선택을 안내하는 문구 추가</a:t>
            </a:r>
            <a:endParaRPr lang="en-US" altLang="ko-KR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7341E33-D813-108C-D2A0-4D2C3793A34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5563"/>
          <a:stretch/>
        </p:blipFill>
        <p:spPr>
          <a:xfrm>
            <a:off x="1021976" y="4725769"/>
            <a:ext cx="6697212" cy="2286000"/>
          </a:xfrm>
          <a:prstGeom prst="rect">
            <a:avLst/>
          </a:prstGeom>
          <a:ln w="38100" cap="sq" cmpd="thickThin">
            <a:solidFill>
              <a:schemeClr val="accent3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209158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81000" y="146681"/>
            <a:ext cx="5486460" cy="2887031"/>
            <a:chOff x="0" y="0"/>
            <a:chExt cx="7315280" cy="3849375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7315280" cy="2713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399"/>
                </a:lnSpc>
              </a:pPr>
              <a:r>
                <a:rPr lang="en-US" sz="5500" dirty="0" err="1">
                  <a:solidFill>
                    <a:srgbClr val="102B3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game_control</a:t>
              </a:r>
              <a:endParaRPr lang="en-US" sz="5500" dirty="0">
                <a:solidFill>
                  <a:srgbClr val="102B3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pPr>
                <a:lnSpc>
                  <a:spcPts val="8399"/>
                </a:lnSpc>
              </a:pPr>
              <a:r>
                <a:rPr lang="en-US" sz="5500" dirty="0" err="1">
                  <a:solidFill>
                    <a:srgbClr val="102B3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gotoxy</a:t>
              </a:r>
              <a:endParaRPr lang="en-US" sz="5500" dirty="0">
                <a:solidFill>
                  <a:srgbClr val="102B3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257047"/>
              <a:ext cx="7315280" cy="5923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55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9120144">
            <a:off x="-2555959" y="6639697"/>
            <a:ext cx="8476077" cy="8429844"/>
          </a:xfrm>
          <a:custGeom>
            <a:avLst/>
            <a:gdLst/>
            <a:ahLst/>
            <a:cxnLst/>
            <a:rect l="l" t="t" r="r" b="b"/>
            <a:pathLst>
              <a:path w="8476077" h="8429844">
                <a:moveTo>
                  <a:pt x="0" y="0"/>
                </a:moveTo>
                <a:lnTo>
                  <a:pt x="8476077" y="0"/>
                </a:lnTo>
                <a:lnTo>
                  <a:pt x="8476077" y="8429844"/>
                </a:lnTo>
                <a:lnTo>
                  <a:pt x="0" y="84298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096295" y="495300"/>
            <a:ext cx="4612928" cy="9810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void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game_control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int </a:t>
            </a:r>
            <a:r>
              <a:rPr lang="en-US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{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int x, count = 0;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system("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cls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");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draw_rectangle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box_length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box_height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box_length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* 2 + 5, 3);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블록의 개수</a:t>
            </a:r>
            <a:r>
              <a:rPr lang="en-US" altLang="ko-KR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%2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d",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box_height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(1,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box_height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+ 3);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스페이스키를 누르면 블록이 떨어지고</a:t>
            </a:r>
            <a:r>
              <a:rPr lang="en-US" altLang="ko-KR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\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n");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바닥에 쌓입니다</a:t>
            </a:r>
            <a:r>
              <a:rPr lang="en-US" altLang="ko-KR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.\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n");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while (count &lt;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box_height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{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box_length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* 2 + 5, 4);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시도한 횟수</a:t>
            </a:r>
            <a:r>
              <a:rPr lang="en-US" altLang="ko-KR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%2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d", count + 1);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box_length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* 2 + 5, 5);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</a:t>
            </a:r>
            <a:r>
              <a:rPr lang="ko-KR" alt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쌓인 </a:t>
            </a:r>
            <a:r>
              <a:rPr lang="ko-KR" alt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블록수</a:t>
            </a:r>
            <a:r>
              <a:rPr lang="en-US" altLang="ko-KR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: %2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d",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max_block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());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x =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left_right_move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move_down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(x);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count++;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getch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}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}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439400" y="510988"/>
            <a:ext cx="7004210" cy="2746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void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(int x, int y)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{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COORD Pos = {x - 1, y - 1}; 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SetConsoleCursorPosition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GetStdHandle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(STD_OUTPUT_HANDLE), Pos);   </a:t>
            </a:r>
          </a:p>
          <a:p>
            <a:pPr>
              <a:lnSpc>
                <a:spcPts val="3136"/>
              </a:lnSpc>
              <a:spcBef>
                <a:spcPct val="0"/>
              </a:spcBef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7FB6FFAC-15AE-A8B6-652B-272E862535A7}"/>
              </a:ext>
            </a:extLst>
          </p:cNvPr>
          <p:cNvSpPr/>
          <p:nvPr/>
        </p:nvSpPr>
        <p:spPr>
          <a:xfrm>
            <a:off x="12115800" y="6057900"/>
            <a:ext cx="4267200" cy="381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09E6990-1A8D-FE3B-3DA5-D2CACB376D95}"/>
              </a:ext>
            </a:extLst>
          </p:cNvPr>
          <p:cNvSpPr/>
          <p:nvPr/>
        </p:nvSpPr>
        <p:spPr>
          <a:xfrm>
            <a:off x="5799322" y="1485901"/>
            <a:ext cx="4964077" cy="75438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Group 2"/>
          <p:cNvGrpSpPr/>
          <p:nvPr/>
        </p:nvGrpSpPr>
        <p:grpSpPr>
          <a:xfrm>
            <a:off x="152400" y="487497"/>
            <a:ext cx="5731244" cy="1836604"/>
            <a:chOff x="-326379" y="-1518824"/>
            <a:chExt cx="7641659" cy="5190399"/>
          </a:xfrm>
        </p:grpSpPr>
        <p:sp>
          <p:nvSpPr>
            <p:cNvPr id="3" name="TextBox 3"/>
            <p:cNvSpPr txBox="1"/>
            <p:nvPr/>
          </p:nvSpPr>
          <p:spPr>
            <a:xfrm>
              <a:off x="-326379" y="-1518824"/>
              <a:ext cx="7315280" cy="1199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800"/>
                </a:lnSpc>
              </a:pPr>
              <a:r>
                <a:rPr lang="en-US" sz="5500" dirty="0" err="1">
                  <a:solidFill>
                    <a:srgbClr val="102B3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left_right_move</a:t>
              </a:r>
              <a:endParaRPr lang="en-US" sz="5500" dirty="0">
                <a:solidFill>
                  <a:srgbClr val="102B3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079247"/>
              <a:ext cx="7315280" cy="5923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55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9120144">
            <a:off x="-2555959" y="6639697"/>
            <a:ext cx="8476077" cy="8429844"/>
          </a:xfrm>
          <a:custGeom>
            <a:avLst/>
            <a:gdLst/>
            <a:ahLst/>
            <a:cxnLst/>
            <a:rect l="l" t="t" r="r" b="b"/>
            <a:pathLst>
              <a:path w="8476077" h="8429844">
                <a:moveTo>
                  <a:pt x="0" y="0"/>
                </a:moveTo>
                <a:lnTo>
                  <a:pt x="8476077" y="0"/>
                </a:lnTo>
                <a:lnTo>
                  <a:pt x="8476077" y="8429844"/>
                </a:lnTo>
                <a:lnTo>
                  <a:pt x="0" y="84298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715000" y="282388"/>
            <a:ext cx="4667399" cy="8989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int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left_right_move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int </a:t>
            </a:r>
            <a:r>
              <a:rPr lang="en-US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{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int x = 3, y = 2, temp = 2;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int </a:t>
            </a:r>
            <a:r>
              <a:rPr lang="en-US" dirty="0" err="1">
                <a:solidFill>
                  <a:srgbClr val="000000"/>
                </a:solidFill>
                <a:highlight>
                  <a:srgbClr val="FFFF00"/>
                </a:highlight>
                <a:latin typeface="한컴 고딕" panose="02000500000000000000" pitchFamily="2" charset="-127"/>
                <a:ea typeface="한컴 고딕" panose="02000500000000000000" pitchFamily="2" charset="-127"/>
              </a:rPr>
              <a:t>sleep_duration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switch(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sleep_value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){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case 1: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	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sleep_duration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= 80;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	break;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case 2: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	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sleep_duration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= 60;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	break;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case 3: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	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sleep_duration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= 40;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	break;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case 4: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	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sleep_duration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= 20;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	break;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case 5: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	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sleep_duration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= 10;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		break;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	}</a:t>
            </a:r>
          </a:p>
          <a:p>
            <a:pPr>
              <a:lnSpc>
                <a:spcPts val="3168"/>
              </a:lnSpc>
            </a:pPr>
            <a:endParaRPr lang="en-US" dirty="0">
              <a:solidFill>
                <a:srgbClr val="000000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10" name="TextBox 6">
            <a:extLst>
              <a:ext uri="{FF2B5EF4-FFF2-40B4-BE49-F238E27FC236}">
                <a16:creationId xmlns:a16="http://schemas.microsoft.com/office/drawing/2014/main" id="{B3A45892-AB4E-24D8-D2CB-968EA99712B6}"/>
              </a:ext>
            </a:extLst>
          </p:cNvPr>
          <p:cNvSpPr txBox="1"/>
          <p:nvPr/>
        </p:nvSpPr>
        <p:spPr>
          <a:xfrm>
            <a:off x="11734800" y="309282"/>
            <a:ext cx="4667399" cy="9399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do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{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x += temp;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if (x &gt; (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box_length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* 2)) // x</a:t>
            </a:r>
            <a:r>
              <a:rPr lang="ko-KR" alt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방향 최대값 설정</a:t>
            </a:r>
          </a:p>
          <a:p>
            <a:pPr>
              <a:lnSpc>
                <a:spcPts val="3168"/>
              </a:lnSpc>
            </a:pPr>
            <a:r>
              <a:rPr lang="ko-KR" alt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    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temp = -2;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if (x &lt; 3)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{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    x = 3;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    temp = 2;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}</a:t>
            </a:r>
          </a:p>
          <a:p>
            <a:pPr>
              <a:lnSpc>
                <a:spcPts val="3168"/>
              </a:lnSpc>
            </a:pPr>
            <a:endParaRPr lang="en-US" dirty="0">
              <a:solidFill>
                <a:srgbClr val="000000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(x, y);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("□");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Sleep(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sleep_duration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// </a:t>
            </a:r>
            <a:r>
              <a:rPr lang="ko-KR" alt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블록이 좌우로 움직이는 속도를 조절</a:t>
            </a:r>
          </a:p>
          <a:p>
            <a:pPr>
              <a:lnSpc>
                <a:spcPts val="3168"/>
              </a:lnSpc>
            </a:pPr>
            <a:r>
              <a:rPr lang="ko-KR" alt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(x, y);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  ");</a:t>
            </a:r>
          </a:p>
          <a:p>
            <a:pPr>
              <a:lnSpc>
                <a:spcPts val="3168"/>
              </a:lnSpc>
            </a:pPr>
            <a:endParaRPr lang="en-US" dirty="0">
              <a:solidFill>
                <a:srgbClr val="000000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} while (!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kbhit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());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block_stack</a:t>
            </a: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[x] += 1;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return x;</a:t>
            </a:r>
          </a:p>
          <a:p>
            <a:pPr>
              <a:lnSpc>
                <a:spcPts val="3168"/>
              </a:lnSpc>
            </a:pPr>
            <a:r>
              <a:rPr lang="en-US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}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FF8C201-B9D0-B836-AEA2-68F0C579FB98}"/>
              </a:ext>
            </a:extLst>
          </p:cNvPr>
          <p:cNvSpPr txBox="1"/>
          <p:nvPr/>
        </p:nvSpPr>
        <p:spPr>
          <a:xfrm>
            <a:off x="152400" y="2324101"/>
            <a:ext cx="5317816" cy="1246495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2500" dirty="0" err="1"/>
              <a:t>변경점</a:t>
            </a:r>
            <a:endParaRPr lang="en-US" altLang="ko-KR" sz="2500" dirty="0"/>
          </a:p>
          <a:p>
            <a:endParaRPr lang="en-US" altLang="ko-KR" sz="2500" dirty="0"/>
          </a:p>
          <a:p>
            <a:r>
              <a:rPr lang="en-US" altLang="ko-KR" sz="2500" dirty="0"/>
              <a:t>Sleep</a:t>
            </a:r>
            <a:r>
              <a:rPr lang="ko-KR" altLang="en-US" sz="2500" dirty="0"/>
              <a:t>의 값을 결정하는 </a:t>
            </a:r>
            <a:r>
              <a:rPr lang="en-US" altLang="ko-KR" sz="2500" dirty="0"/>
              <a:t>Switch </a:t>
            </a:r>
            <a:r>
              <a:rPr lang="ko-KR" altLang="en-US" sz="2500" dirty="0"/>
              <a:t>문 추가</a:t>
            </a:r>
            <a:endParaRPr lang="en-US" altLang="ko-KR" sz="25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1" grpId="0" animBg="1"/>
      <p:bldP spid="6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97184" y="1021556"/>
            <a:ext cx="5486460" cy="2760825"/>
            <a:chOff x="0" y="-9525"/>
            <a:chExt cx="7315280" cy="3681100"/>
          </a:xfrm>
        </p:grpSpPr>
        <p:sp>
          <p:nvSpPr>
            <p:cNvPr id="3" name="TextBox 3"/>
            <p:cNvSpPr txBox="1"/>
            <p:nvPr/>
          </p:nvSpPr>
          <p:spPr>
            <a:xfrm>
              <a:off x="0" y="-9525"/>
              <a:ext cx="7315280" cy="2533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800"/>
                </a:lnSpc>
              </a:pPr>
              <a:r>
                <a:rPr lang="en-US" sz="5500" dirty="0" err="1">
                  <a:solidFill>
                    <a:srgbClr val="102B3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move_down</a:t>
              </a:r>
              <a:endParaRPr lang="en-US" sz="5500" dirty="0">
                <a:solidFill>
                  <a:srgbClr val="102B3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pPr>
                <a:lnSpc>
                  <a:spcPts val="7800"/>
                </a:lnSpc>
              </a:pPr>
              <a:r>
                <a:rPr lang="en-US" sz="5500" dirty="0" err="1">
                  <a:solidFill>
                    <a:srgbClr val="102B3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Max_block</a:t>
              </a:r>
              <a:endParaRPr lang="en-US" sz="5500" dirty="0">
                <a:solidFill>
                  <a:srgbClr val="102B3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079247"/>
              <a:ext cx="7315280" cy="5923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55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9120144">
            <a:off x="-2555959" y="6639697"/>
            <a:ext cx="8476077" cy="8429844"/>
          </a:xfrm>
          <a:custGeom>
            <a:avLst/>
            <a:gdLst/>
            <a:ahLst/>
            <a:cxnLst/>
            <a:rect l="l" t="t" r="r" b="b"/>
            <a:pathLst>
              <a:path w="8476077" h="8429844">
                <a:moveTo>
                  <a:pt x="0" y="0"/>
                </a:moveTo>
                <a:lnTo>
                  <a:pt x="8476077" y="0"/>
                </a:lnTo>
                <a:lnTo>
                  <a:pt x="8476077" y="8429844"/>
                </a:lnTo>
                <a:lnTo>
                  <a:pt x="0" y="84298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5638800" y="1300632"/>
            <a:ext cx="4383510" cy="6324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void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move_down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(int x)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{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int y;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for(y=2;y&lt;box_height+2-block_stack[x];y+=1)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{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(x, y);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("□");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Sleep(20);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(x, y);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  ");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Sleep(10);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}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gotoxy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(x,box_height+2-block_stack[x]);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("□");</a:t>
            </a:r>
          </a:p>
          <a:p>
            <a:pPr>
              <a:lnSpc>
                <a:spcPts val="3136"/>
              </a:lnSpc>
              <a:spcBef>
                <a:spcPct val="0"/>
              </a:spcBef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D70FB6-52CB-8006-8F52-7193657C8374}"/>
              </a:ext>
            </a:extLst>
          </p:cNvPr>
          <p:cNvSpPr txBox="1"/>
          <p:nvPr/>
        </p:nvSpPr>
        <p:spPr>
          <a:xfrm>
            <a:off x="10953074" y="1204151"/>
            <a:ext cx="4383510" cy="39393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int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max_block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(void)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{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int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, max = 0;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for (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= 1;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&lt;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box_height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* 2 + 1;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++)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{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if (max &lt;=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block_stack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[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])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        max = 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block_stack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[</a:t>
            </a:r>
            <a:r>
              <a:rPr lang="en-US" sz="1782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];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}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return max;</a:t>
            </a:r>
          </a:p>
          <a:p>
            <a:pPr>
              <a:lnSpc>
                <a:spcPts val="3136"/>
              </a:lnSpc>
            </a:pPr>
            <a:r>
              <a:rPr lang="en-US" sz="1782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21681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97184" y="1021556"/>
            <a:ext cx="5486460" cy="2760825"/>
            <a:chOff x="0" y="-9525"/>
            <a:chExt cx="7315280" cy="3681100"/>
          </a:xfrm>
        </p:grpSpPr>
        <p:sp>
          <p:nvSpPr>
            <p:cNvPr id="3" name="TextBox 3"/>
            <p:cNvSpPr txBox="1"/>
            <p:nvPr/>
          </p:nvSpPr>
          <p:spPr>
            <a:xfrm>
              <a:off x="0" y="-9525"/>
              <a:ext cx="7315280" cy="11999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800"/>
                </a:lnSpc>
              </a:pPr>
              <a:r>
                <a:rPr lang="en-US" sz="5500" dirty="0" err="1">
                  <a:solidFill>
                    <a:srgbClr val="102B3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draw_rectangle</a:t>
              </a:r>
              <a:endParaRPr lang="en-US" sz="5500" dirty="0">
                <a:solidFill>
                  <a:srgbClr val="102B3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079247"/>
              <a:ext cx="7315280" cy="5923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55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9120144">
            <a:off x="-2629234" y="6639697"/>
            <a:ext cx="8476077" cy="8429844"/>
          </a:xfrm>
          <a:custGeom>
            <a:avLst/>
            <a:gdLst/>
            <a:ahLst/>
            <a:cxnLst/>
            <a:rect l="l" t="t" r="r" b="b"/>
            <a:pathLst>
              <a:path w="8476077" h="8429844">
                <a:moveTo>
                  <a:pt x="0" y="0"/>
                </a:moveTo>
                <a:lnTo>
                  <a:pt x="8476077" y="0"/>
                </a:lnTo>
                <a:lnTo>
                  <a:pt x="8476077" y="8429844"/>
                </a:lnTo>
                <a:lnTo>
                  <a:pt x="0" y="84298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883644" y="800100"/>
            <a:ext cx="4412706" cy="80287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void 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draw_rectangle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(int c, int r)</a:t>
            </a: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{</a:t>
            </a: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int 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, j;</a:t>
            </a: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unsigned char a=0xa6;</a:t>
            </a: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unsigned char b[7]; </a:t>
            </a: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for(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=1;i&lt;7;i++)</a:t>
            </a: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b[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]=0xa0+i;</a:t>
            </a:r>
          </a:p>
          <a:p>
            <a:pPr>
              <a:lnSpc>
                <a:spcPts val="4177"/>
              </a:lnSpc>
            </a:pPr>
            <a:endParaRPr lang="en-US" sz="2373" dirty="0">
              <a:solidFill>
                <a:srgbClr val="000000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("%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c%c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",a, b[3]);</a:t>
            </a: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for(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=0;i&lt;</a:t>
            </a:r>
            <a:r>
              <a:rPr lang="en-US" sz="2373" b="1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c*2+1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;i++)</a:t>
            </a: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("%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c%c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", a, b[1]);</a:t>
            </a: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("%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c%c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", a, b[4]);</a:t>
            </a: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  </a:t>
            </a:r>
            <a:r>
              <a:rPr lang="en-US" sz="2373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("\n");</a:t>
            </a:r>
          </a:p>
          <a:p>
            <a:pPr>
              <a:lnSpc>
                <a:spcPts val="4177"/>
              </a:lnSpc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 </a:t>
            </a:r>
          </a:p>
          <a:p>
            <a:pPr>
              <a:lnSpc>
                <a:spcPts val="4177"/>
              </a:lnSpc>
              <a:spcBef>
                <a:spcPct val="0"/>
              </a:spcBef>
            </a:pPr>
            <a:r>
              <a:rPr lang="en-US" sz="2373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}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085137" y="1873855"/>
            <a:ext cx="3461614" cy="6954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for(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=0;i&lt;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r;i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++)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{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("%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c%c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", a, b[2]);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for(j=0;j&lt;</a:t>
            </a:r>
            <a:r>
              <a:rPr lang="en-US" sz="2199" b="1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c*2+1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;j++)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 ");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("%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c%c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",a, b[2]);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("\n");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}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("%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c%c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", a, b[6]);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for(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i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=0;i&lt;c*</a:t>
            </a:r>
            <a:r>
              <a:rPr lang="en-US" sz="2199" b="1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2+1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;i++)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("%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c%c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", a, b[1]);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("%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c%c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", a, b[5]);</a:t>
            </a:r>
          </a:p>
          <a:p>
            <a:pPr>
              <a:lnSpc>
                <a:spcPts val="3871"/>
              </a:lnSpc>
            </a:pP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 </a:t>
            </a:r>
            <a:r>
              <a:rPr lang="en-US" sz="2199" dirty="0" err="1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printf</a:t>
            </a:r>
            <a:r>
              <a:rPr lang="en-US" sz="2199" dirty="0">
                <a:solidFill>
                  <a:srgbClr val="000000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("\n");</a:t>
            </a:r>
          </a:p>
          <a:p>
            <a:pPr>
              <a:lnSpc>
                <a:spcPts val="3871"/>
              </a:lnSpc>
              <a:spcBef>
                <a:spcPct val="0"/>
              </a:spcBef>
            </a:pPr>
            <a:endParaRPr lang="en-US" sz="2199" dirty="0">
              <a:solidFill>
                <a:srgbClr val="000000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1443</Words>
  <Application>Microsoft Office PowerPoint</Application>
  <PresentationFormat>사용자 지정</PresentationFormat>
  <Paragraphs>225</Paragraphs>
  <Slides>12</Slides>
  <Notes>5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한컴 고딕</vt:lpstr>
      <vt:lpstr>맑은 고딕</vt:lpstr>
      <vt:lpstr>함초롬돋움</vt:lpstr>
      <vt:lpstr>Calibri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초록색 주황색 기술 패턴 5G 기술 기술 프레젠테이션</dc:title>
  <cp:lastModifiedBy>김태헌</cp:lastModifiedBy>
  <cp:revision>14</cp:revision>
  <dcterms:created xsi:type="dcterms:W3CDTF">2006-08-16T00:00:00Z</dcterms:created>
  <dcterms:modified xsi:type="dcterms:W3CDTF">2023-10-11T07:12:17Z</dcterms:modified>
  <dc:identifier>DAFvuQhuUeU</dc:identifier>
</cp:coreProperties>
</file>

<file path=docProps/thumbnail.jpeg>
</file>